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0071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281601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Medicina in Roma Antica</a:t>
            </a:r>
            <a:endParaRPr lang="en-US" sz="524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958578"/>
            <a:ext cx="547318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Importanța medicinei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097292"/>
            <a:ext cx="3370064" cy="3173730"/>
          </a:xfrm>
          <a:prstGeom prst="roundRect">
            <a:avLst>
              <a:gd name="adj" fmla="val 3151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3333274"/>
            <a:ext cx="27199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Vital pentru societate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902631"/>
            <a:ext cx="28981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Medicina a jucat un rol crucial în societatea romană antică, asigurând sănătatea și bunăstarea indivizilor și comunităților.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3097292"/>
            <a:ext cx="3370064" cy="3173730"/>
          </a:xfrm>
          <a:prstGeom prst="roundRect">
            <a:avLst>
              <a:gd name="adj" fmla="val 3151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6209" y="3333274"/>
            <a:ext cx="27199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Vital pentru societate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6209" y="3902631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Progresele medicale au ajutat la tratarea bolilor și la prevenirea focarelor de boli, contribuind la o mai bună calitate a vieții pentru romani.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3097292"/>
            <a:ext cx="3370064" cy="3173730"/>
          </a:xfrm>
          <a:prstGeom prst="roundRect">
            <a:avLst>
              <a:gd name="adj" fmla="val 3151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8444" y="333327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Statut Social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8444" y="3902631"/>
            <a:ext cx="28981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Medicii au avut poziții apreciate în societate, câștigând respect și recunoaștere pentru abilitățile și cunoștințele lor.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712589"/>
            <a:ext cx="881991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Cunoștințele și practicile medicale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1740218"/>
            <a:ext cx="44410" cy="5776793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141518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19138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42438" y="1955483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1962388"/>
            <a:ext cx="25752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Învățăturile lui Galen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Medicii romani antici, precum Galen, au dezvoltat o înțelegere a anatomiei și fiziologiei prin disecții și observații.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141172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39134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23388" y="3955137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39620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Ierburi și remedii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Medicina romană s-a bazat în mare măsură pe remedii pe bază de plante, medicii prescriind diverse plante în scopuri curative.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140827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59131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19578" y="5954792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961698"/>
            <a:ext cx="265759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Ritualuri și superstiții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Practicile religioase și spirituale erau împletite cu medicina, cu ritualuri efectuate pentru a liniști zeii și a obține vindecarea.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0" y="26266"/>
            <a:ext cx="14630400" cy="8084105"/>
          </a:xfrm>
          <a:prstGeom prst="rect">
            <a:avLst/>
          </a:prstGeom>
          <a:solidFill>
            <a:srgbClr val="FFFFFF"/>
          </a:solidFill>
          <a:ln w="9644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621167" y="427673"/>
            <a:ext cx="4616172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kern="0" spc="-92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Conceptul</a:t>
            </a:r>
            <a:r>
              <a:rPr lang="en-US" sz="3062" b="1" kern="0" spc="-92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3062" b="1" kern="0" spc="-92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Romei</a:t>
            </a:r>
            <a:r>
              <a:rPr lang="en-US" sz="3062" b="1" kern="0" spc="-92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3062" b="1" kern="0" spc="-92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Sănătate</a:t>
            </a:r>
            <a:endParaRPr lang="en-US" sz="3062" b="1" kern="0" spc="-92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67" y="1224677"/>
            <a:ext cx="3577352" cy="221087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1166" y="3629858"/>
            <a:ext cx="357735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14"/>
              </a:lnSpc>
              <a:buNone/>
            </a:pP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Igienă</a:t>
            </a:r>
            <a:endParaRPr lang="en-US" sz="1531" b="1" kern="0" spc="-46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621167" y="4028361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subliniat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curățenia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băile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publice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sistemele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salubritate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promovând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sănătatea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bunăstarea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2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762" y="1224677"/>
            <a:ext cx="3577471" cy="22109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1762" y="3629978"/>
            <a:ext cx="357735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14"/>
              </a:lnSpc>
              <a:buNone/>
            </a:pP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Dietă</a:t>
            </a:r>
            <a:r>
              <a:rPr lang="en-US" sz="1531" b="1" kern="0" spc="-4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sănătoasă</a:t>
            </a:r>
            <a:endParaRPr lang="en-US" sz="1531" dirty="0"/>
          </a:p>
        </p:txBody>
      </p:sp>
      <p:sp>
        <p:nvSpPr>
          <p:cNvPr id="10" name="Text 6"/>
          <p:cNvSpPr/>
          <p:nvPr/>
        </p:nvSpPr>
        <p:spPr>
          <a:xfrm>
            <a:off x="7431762" y="4028480"/>
            <a:ext cx="3577471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Dieta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jucat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un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rol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crucial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menținerea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sănătății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cu accent pe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fructe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proaspete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legume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combinație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echilibrată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alimente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8545" y="4794051"/>
            <a:ext cx="3577352" cy="221087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658547" y="7024448"/>
            <a:ext cx="357735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14"/>
              </a:lnSpc>
              <a:buNone/>
            </a:pP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Stil</a:t>
            </a:r>
            <a:r>
              <a:rPr lang="en-US" sz="1531" b="1" kern="0" spc="-4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Viata</a:t>
            </a:r>
            <a:r>
              <a:rPr lang="en-US" sz="1531" b="1" kern="0" spc="-4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531" b="1" kern="0" spc="-4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</a:t>
            </a:r>
            <a:endParaRPr lang="en-US" sz="1531" dirty="0"/>
          </a:p>
        </p:txBody>
      </p:sp>
      <p:sp>
        <p:nvSpPr>
          <p:cNvPr id="13" name="Text 8"/>
          <p:cNvSpPr/>
          <p:nvPr/>
        </p:nvSpPr>
        <p:spPr>
          <a:xfrm>
            <a:off x="3658547" y="7315914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apreciat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fitness-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ul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fizic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angajându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-se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diverse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sporturi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activități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rămâne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formă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promova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bunăstarea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generală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762" y="4794051"/>
            <a:ext cx="3577471" cy="22109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31762" y="7022574"/>
            <a:ext cx="357747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14"/>
              </a:lnSpc>
              <a:buNone/>
            </a:pPr>
            <a:r>
              <a:rPr lang="en-US" sz="1531" b="1" kern="0" spc="-4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Temple</a:t>
            </a:r>
            <a:endParaRPr lang="en-US" sz="1531" dirty="0"/>
          </a:p>
        </p:txBody>
      </p:sp>
      <p:sp>
        <p:nvSpPr>
          <p:cNvPr id="16" name="Text 10"/>
          <p:cNvSpPr/>
          <p:nvPr/>
        </p:nvSpPr>
        <p:spPr>
          <a:xfrm>
            <a:off x="7431762" y="7208448"/>
            <a:ext cx="4008177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credeau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puterea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vindecătoare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zeilor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construiau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temple dedicate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vindecării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Persoanele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bolnave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vizitau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aceste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temple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cere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zeilor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intervenţie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şi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vindecare</a:t>
            </a:r>
            <a:r>
              <a:rPr lang="en-US" sz="1225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-188844" y="48577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712589"/>
            <a:ext cx="897850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 &amp;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Instituții</a:t>
            </a:r>
            <a:endParaRPr lang="en-US" sz="4374" b="1" kern="0" spc="-131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144310" y="1740218"/>
            <a:ext cx="44410" cy="5776793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141518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19138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84838" y="1955483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196238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Medicul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Familie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885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familie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oferit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îngrijiri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gospodăriilor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oferind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tratament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sfaturi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măsuri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preventive.</a:t>
            </a:r>
          </a:p>
        </p:txBody>
      </p:sp>
      <p:sp>
        <p:nvSpPr>
          <p:cNvPr id="12" name="Shape 9"/>
          <p:cNvSpPr/>
          <p:nvPr/>
        </p:nvSpPr>
        <p:spPr>
          <a:xfrm>
            <a:off x="1416427" y="4141172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39134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65788" y="3955137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39620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Archiatrus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3885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șef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împăratului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roman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aristocrației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responsabil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sănătatea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elitei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conducătoare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140827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9131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61978" y="5954792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388513" y="5961698"/>
            <a:ext cx="2562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Templele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din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Esculap</a:t>
            </a:r>
            <a:endParaRPr lang="en-US" sz="2187" b="1" kern="0" spc="-66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23885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Templele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din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Esculap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oferind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vindecare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rugăciune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ritualuri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tratamente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216706"/>
            <a:ext cx="664237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Progrese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Chirurgie</a:t>
            </a:r>
            <a:endParaRPr lang="en-US" sz="4374" b="1" kern="0" spc="-131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037992" y="3349487"/>
            <a:ext cx="2535363" cy="464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Anestezie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035861"/>
            <a:ext cx="3388772" cy="27823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folosit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diferite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poțiuni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bază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induce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somnul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durerea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amorțită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timpul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procedurilor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sp>
        <p:nvSpPr>
          <p:cNvPr id="7" name="Text 5"/>
          <p:cNvSpPr/>
          <p:nvPr/>
        </p:nvSpPr>
        <p:spPr>
          <a:xfrm>
            <a:off x="5743932" y="3349487"/>
            <a:ext cx="2535364" cy="464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Trauma Surgery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035861"/>
            <a:ext cx="3459705" cy="29513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dezvoltat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tehnici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inovatoare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tratarea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rănilor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fracturilor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rănilor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suferite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bătălii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accidente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sp>
        <p:nvSpPr>
          <p:cNvPr id="9" name="Text 7"/>
          <p:cNvSpPr/>
          <p:nvPr/>
        </p:nvSpPr>
        <p:spPr>
          <a:xfrm>
            <a:off x="9449871" y="3349487"/>
            <a:ext cx="3023737" cy="464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Surgical Instruments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035862"/>
            <a:ext cx="3381545" cy="25935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folosit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gamă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largă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instrumente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inclusiv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forceps,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scalpele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sonde,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intervenții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chirurgicale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precise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eficiente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083707"/>
            <a:ext cx="780109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Influența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asupra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Medicinei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Moderne</a:t>
            </a:r>
          </a:p>
        </p:txBody>
      </p:sp>
      <p:sp>
        <p:nvSpPr>
          <p:cNvPr id="6" name="Shape 3"/>
          <p:cNvSpPr/>
          <p:nvPr/>
        </p:nvSpPr>
        <p:spPr>
          <a:xfrm>
            <a:off x="833199" y="22849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01554" y="2326600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2361248"/>
            <a:ext cx="295001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Cunoștințe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Anatomice</a:t>
            </a:r>
            <a:endParaRPr lang="en-US" sz="2187" b="1" kern="0" spc="-66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55313" y="2930604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Studiile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anatomice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deschis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pentru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înțelegerea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corpului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uman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sistemelor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sp>
        <p:nvSpPr>
          <p:cNvPr id="10" name="Shape 7"/>
          <p:cNvSpPr/>
          <p:nvPr/>
        </p:nvSpPr>
        <p:spPr>
          <a:xfrm>
            <a:off x="833199" y="403717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4078843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1555313" y="4113490"/>
            <a:ext cx="3532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Inovațile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medicinei</a:t>
            </a:r>
            <a:endParaRPr lang="en-US" sz="2187" b="1" kern="0" spc="-66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555313" y="468284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Cunoștințele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rețetele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contribuit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la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dezvoltarea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medicinei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sp>
        <p:nvSpPr>
          <p:cNvPr id="14" name="Shape 11"/>
          <p:cNvSpPr/>
          <p:nvPr/>
        </p:nvSpPr>
        <p:spPr>
          <a:xfrm>
            <a:off x="833199" y="578941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78694" y="5831086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86573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Etici</a:t>
            </a: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187" b="1" kern="0" spc="-6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medicale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43509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Principii precum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confidențialitatea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pacientului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și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consimțământul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informat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provin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din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practicile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etice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ale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medicilor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romani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antici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463</Words>
  <Application>Microsoft Office PowerPoint</Application>
  <PresentationFormat>Custom</PresentationFormat>
  <Paragraphs>61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Seresasn Codrut</cp:lastModifiedBy>
  <cp:revision>6</cp:revision>
  <dcterms:created xsi:type="dcterms:W3CDTF">2023-11-27T12:47:19Z</dcterms:created>
  <dcterms:modified xsi:type="dcterms:W3CDTF">2023-11-27T15:32:03Z</dcterms:modified>
</cp:coreProperties>
</file>